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7"/>
    <p:restoredTop sz="94620"/>
  </p:normalViewPr>
  <p:slideViewPr>
    <p:cSldViewPr snapToGrid="0">
      <p:cViewPr varScale="1">
        <p:scale>
          <a:sx n="102" d="100"/>
          <a:sy n="102" d="100"/>
        </p:scale>
        <p:origin x="11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189A70-37DD-5447-8D04-496C633B2357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000196-BE94-0449-AAA1-C7ABA74DC0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9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0914F-2CA2-A7CB-39DF-13077E832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106FD8-A25F-5872-19AA-325D53A0A3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3AB00-7050-34F4-EF1B-7B54E5802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CA563-E7B2-3199-2849-8B1E66CE2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E21AF-A0AA-80A6-C67C-303832504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5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95CF1-392B-DBDA-E930-742CE980C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BCB92E-5528-F63F-8710-2F1474715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0F225-DEBA-2F04-0B9B-458C96D99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B16B1-7F5F-F3DD-46A2-D0EE757EA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20528-2FF9-31EE-51E7-C6FFCFC36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46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980789-EDBC-932C-A8ED-D688543C53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95909E-C227-6DB7-965D-34FF852A8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BA10B-5EFC-017A-2AB1-6DE8CE3D4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9D782-4D4A-45D6-2237-42440259C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1B5C4-95A9-37A5-B765-81D8B9CB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209A-8A9D-9713-3B3C-34884CC6F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C73D5-FDC6-7AEF-6273-C0415B3A4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B5F8C-3979-B01A-ED16-92C3A852D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63020-DF09-6D90-08A0-0F97FD64F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ACA6F1-7F61-2C8C-62E2-CC9A60AC0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40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FD031-3967-D4F4-5B3D-56391DC0D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C7D66-2865-D8EF-D27E-878028951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DE93B-CA4B-DB26-EE78-D47181430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3A762-29E0-1616-809F-17839C44B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24170-2EDD-91EF-0E9F-52D46DD9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828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2871B-1651-69EF-95CD-D5C909DC5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B6291-62BF-4C58-8902-A061D4E4B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9C3F77-DB71-10B2-B6E7-E1453E8855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CC5DD-DC02-4C95-4AF9-F676DAD5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89DC8-969A-B8D3-F38F-A36AD948D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6CD14-D54E-6081-9308-0595BB50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49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51BB1-89AE-9B7F-AD20-B6C7221D0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419174-6E0F-F9B1-E815-984031BD8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4BD23-A7F1-3F11-5F26-780CBCAB3D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A9A833-F37A-C737-B341-48D2A84A1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276A39-7826-8C19-2814-A227CF9965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9B2786-E976-FF43-2AC2-615F2C84A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E26B5D-D130-C52C-3E20-7EF3751E5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6A41904-A457-2904-F584-F475682BF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2F0AA-8B0A-E8B6-FBCE-2F6E583D9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597AE0-D66C-DC69-7F62-037137807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471721-564B-A548-2216-3CCDC3FE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5E6F46-0D76-E39B-2B62-987090C96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3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B17B9-2C3C-A318-9721-C661F7828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6B077A-8615-D45D-00A7-CA3FE10A4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F09887-E67E-80CC-838B-BA30FB30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44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C38D3-498D-1DF4-1389-47E2602F8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E554D-25A4-29CF-01C3-F99750622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411EC8-413F-A2B4-EBEE-40BE44DDD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DC1823-2205-D64E-416A-9CA1D6CF6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FD049B-21AE-77DA-86ED-EB6FA7B07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64395-0647-A940-1F39-6963FF8D2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36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0C4A2-085C-67C5-87D4-694DF0F16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9A51E7-7201-C05D-C4B9-D2C1A9E7C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30F166-98F9-83FC-5577-85C908060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AB9F3-2482-AB8B-449E-7092AE6F4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A089F-3025-4970-70BE-D3AF4A893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DE095E-D375-FF45-6C28-0CEE12B5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78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FD8F79-16E3-95D2-CA74-16FE553C8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2A120-51BA-5A32-0A3F-7CB4B170F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7BFFDA-F24D-A8C1-1E43-EEB882F3E9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22DBE7-FE0F-5245-B57C-2B86BBEC1D4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A967C-9259-9D50-E0D0-D0FD26B42C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41BB1-D9DF-92F8-DB6F-E5C5561EB3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42CBC9-6539-0941-A6AE-634CD792EA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1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svg"/><Relationship Id="rId7" Type="http://schemas.openxmlformats.org/officeDocument/2006/relationships/image" Target="../media/image1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F2F35B-CF5C-46B3-8A44-835EC555B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903E16-402B-B701-0FC5-95A9EFAB8281}"/>
              </a:ext>
            </a:extLst>
          </p:cNvPr>
          <p:cNvSpPr txBox="1"/>
          <p:nvPr/>
        </p:nvSpPr>
        <p:spPr>
          <a:xfrm>
            <a:off x="1552359" y="131977"/>
            <a:ext cx="9764998" cy="12099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10 Key Post-Merger Integration Best Practices</a:t>
            </a:r>
          </a:p>
        </p:txBody>
      </p:sp>
      <p:pic>
        <p:nvPicPr>
          <p:cNvPr id="3" name="Graphic 2" descr="Medal">
            <a:extLst>
              <a:ext uri="{FF2B5EF4-FFF2-40B4-BE49-F238E27FC236}">
                <a16:creationId xmlns:a16="http://schemas.microsoft.com/office/drawing/2014/main" id="{149BF347-7E3B-637B-BC0C-CEB43D3B2C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2417" y="420077"/>
            <a:ext cx="1209942" cy="12099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6FC6056-E179-16FC-7FC7-D3C1EE1A2D74}"/>
              </a:ext>
            </a:extLst>
          </p:cNvPr>
          <p:cNvSpPr txBox="1"/>
          <p:nvPr/>
        </p:nvSpPr>
        <p:spPr>
          <a:xfrm>
            <a:off x="1552359" y="1498041"/>
            <a:ext cx="10368708" cy="458608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12700" marR="0" lvl="0" indent="-2286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800" b="1" dirty="0">
              <a:effectLst/>
            </a:endParaRPr>
          </a:p>
          <a:p>
            <a:pPr marL="352425" marR="0" lvl="0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effectLst/>
              </a:rPr>
              <a:t>Start Planning Prior to Close</a:t>
            </a:r>
            <a:endParaRPr lang="en-US" sz="1900" dirty="0">
              <a:effectLst/>
            </a:endParaRPr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effectLst/>
              </a:rPr>
              <a:t>When planning does not start before close, an integration starts more slowly and takes longer.</a:t>
            </a:r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endParaRPr lang="en-US" sz="1900" b="1" dirty="0"/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effectLst/>
              </a:rPr>
              <a:t>Define the Integration Strategy</a:t>
            </a:r>
            <a:endParaRPr lang="en-US" sz="1900" dirty="0">
              <a:effectLst/>
            </a:endParaRPr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effectLst/>
              </a:rPr>
              <a:t>Executives should communicate a clear integration strategy early and before teams begin detailed planning.</a:t>
            </a:r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effectLst/>
              </a:rPr>
              <a:t> </a:t>
            </a:r>
          </a:p>
          <a:p>
            <a:pPr marL="352425" marR="0" lvl="0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effectLst/>
              </a:rPr>
              <a:t>Maintain the Focus on Priorities</a:t>
            </a:r>
            <a:endParaRPr lang="en-US" sz="1900" dirty="0">
              <a:effectLst/>
            </a:endParaRPr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effectLst/>
              </a:rPr>
              <a:t>Without effective prioritization, high-payback activities receive too little attention.</a:t>
            </a:r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effectLst/>
              </a:rPr>
              <a:t> </a:t>
            </a:r>
            <a:endParaRPr lang="en-US" sz="1900" dirty="0">
              <a:effectLst/>
            </a:endParaRPr>
          </a:p>
          <a:p>
            <a:pPr marL="352425" marR="0" lvl="0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effectLst/>
              </a:rPr>
              <a:t>Expedite Organization Design Decisions</a:t>
            </a:r>
            <a:endParaRPr lang="en-US" sz="1900" dirty="0">
              <a:effectLst/>
            </a:endParaRPr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effectLst/>
              </a:rPr>
              <a:t>Slow decision making on organization design leaves employees in limbo and damages productivity and morale.</a:t>
            </a:r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endParaRPr lang="en-US" sz="1900" dirty="0">
              <a:effectLst/>
            </a:endParaRPr>
          </a:p>
          <a:p>
            <a:pPr marL="352425" marR="0" lvl="0">
              <a:lnSpc>
                <a:spcPct val="90000"/>
              </a:lnSpc>
              <a:spcAft>
                <a:spcPts val="600"/>
              </a:spcAft>
            </a:pPr>
            <a:r>
              <a:rPr lang="en-US" sz="1900" b="1" dirty="0">
                <a:effectLst/>
              </a:rPr>
              <a:t>Deliver Frequent and Clear Communications</a:t>
            </a:r>
            <a:endParaRPr lang="en-US" sz="1900" dirty="0">
              <a:effectLst/>
            </a:endParaRPr>
          </a:p>
          <a:p>
            <a:pPr marL="352425" marR="0"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effectLst/>
              </a:rPr>
              <a:t>Communication is usually the worst managed aspect of integrations. </a:t>
            </a:r>
            <a:endParaRPr lang="en-US" dirty="0">
              <a:effectLst/>
            </a:endParaRPr>
          </a:p>
          <a:p>
            <a:pPr marL="352425" marR="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>
              <a:effectLst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B9CE0E-E0B2-C0CF-CF6D-6D6EEEA8515E}"/>
              </a:ext>
            </a:extLst>
          </p:cNvPr>
          <p:cNvSpPr txBox="1"/>
          <p:nvPr/>
        </p:nvSpPr>
        <p:spPr>
          <a:xfrm>
            <a:off x="290477" y="6440557"/>
            <a:ext cx="11743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©  PRITCHETT, LP                                                                                                                                                                                                                         Slide 1 of 2</a:t>
            </a:r>
          </a:p>
        </p:txBody>
      </p:sp>
      <p:pic>
        <p:nvPicPr>
          <p:cNvPr id="13" name="Picture 1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79E244D9-D0E4-0C97-52A4-D5E25057FA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1426" y="1620406"/>
            <a:ext cx="547053" cy="536533"/>
          </a:xfrm>
          <a:prstGeom prst="rect">
            <a:avLst/>
          </a:prstGeom>
        </p:spPr>
      </p:pic>
      <p:pic>
        <p:nvPicPr>
          <p:cNvPr id="16" name="Picture 15" descr="A light bulb with a gear inside&#10;&#10;Description automatically generated">
            <a:extLst>
              <a:ext uri="{FF2B5EF4-FFF2-40B4-BE49-F238E27FC236}">
                <a16:creationId xmlns:a16="http://schemas.microsoft.com/office/drawing/2014/main" id="{8D3812A1-2483-22BA-4B90-CF6B3C9171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9252" y="2562731"/>
            <a:ext cx="423147" cy="456775"/>
          </a:xfrm>
          <a:prstGeom prst="rect">
            <a:avLst/>
          </a:prstGeom>
        </p:spPr>
      </p:pic>
      <p:pic>
        <p:nvPicPr>
          <p:cNvPr id="18" name="Picture 1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98869C89-7AEC-E491-6CD0-69DEACDC08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8573" y="3434237"/>
            <a:ext cx="479227" cy="479227"/>
          </a:xfrm>
          <a:prstGeom prst="rect">
            <a:avLst/>
          </a:prstGeom>
        </p:spPr>
      </p:pic>
      <p:pic>
        <p:nvPicPr>
          <p:cNvPr id="20" name="Picture 19" descr="A person with arms raised and a cross and check marks&#10;&#10;Description automatically generated with medium confidence">
            <a:extLst>
              <a:ext uri="{FF2B5EF4-FFF2-40B4-BE49-F238E27FC236}">
                <a16:creationId xmlns:a16="http://schemas.microsoft.com/office/drawing/2014/main" id="{55B1A8B8-A00A-668C-0981-A0A91CF076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48232" y="4268920"/>
            <a:ext cx="732968" cy="662490"/>
          </a:xfrm>
          <a:prstGeom prst="rect">
            <a:avLst/>
          </a:prstGeom>
        </p:spPr>
      </p:pic>
      <p:pic>
        <p:nvPicPr>
          <p:cNvPr id="24" name="Picture 23" descr="A group of people with speech bubbles&#10;&#10;Description automatically generated">
            <a:extLst>
              <a:ext uri="{FF2B5EF4-FFF2-40B4-BE49-F238E27FC236}">
                <a16:creationId xmlns:a16="http://schemas.microsoft.com/office/drawing/2014/main" id="{1C79E859-3A37-73E6-7682-4AC035B1876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23761" y="5177221"/>
            <a:ext cx="442840" cy="613163"/>
          </a:xfrm>
          <a:prstGeom prst="rect">
            <a:avLst/>
          </a:prstGeom>
        </p:spPr>
      </p:pic>
      <p:pic>
        <p:nvPicPr>
          <p:cNvPr id="4" name="Picture 3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0715D351-43FC-F01A-523C-0D8387D6F0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781737" y="53515"/>
            <a:ext cx="3067846" cy="550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82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FA6250-8849-C624-067E-E48F86DAAC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Medal">
            <a:extLst>
              <a:ext uri="{FF2B5EF4-FFF2-40B4-BE49-F238E27FC236}">
                <a16:creationId xmlns:a16="http://schemas.microsoft.com/office/drawing/2014/main" id="{28CD2AD9-737A-C157-FD08-7896B20AA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2417" y="288100"/>
            <a:ext cx="1209942" cy="120994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EB36232-9684-E948-8431-E85440BC6AC6}"/>
              </a:ext>
            </a:extLst>
          </p:cNvPr>
          <p:cNvSpPr txBox="1"/>
          <p:nvPr/>
        </p:nvSpPr>
        <p:spPr>
          <a:xfrm>
            <a:off x="1490133" y="1537800"/>
            <a:ext cx="10354734" cy="458608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52425" marR="0" lvl="0"/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Implement Synergy Management Program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/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Synergies should be validated, and then rigorously tracked and reported.</a:t>
            </a:r>
          </a:p>
          <a:p>
            <a:pPr marL="352425" marR="0"/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 lvl="0"/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Dedicate Adequate Resources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/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Poorly resourced integrations take longer, cost more, delay synergy realization, and often burn people out.</a:t>
            </a:r>
          </a:p>
          <a:p>
            <a:pPr marL="352425" marR="0"/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 lvl="0"/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Engage Strong Project Sponsors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/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Steering Committee and Integration Management Office should make sure integration work is not de-prioritized and issues are resolved quickly.</a:t>
            </a:r>
          </a:p>
          <a:p>
            <a:pPr marL="352425" marR="0"/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 lvl="0"/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Establish an End-State Transition Process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/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process for handing off integration work (when the end state is near) should be well defined and communicated.</a:t>
            </a:r>
          </a:p>
          <a:p>
            <a:pPr marL="352425" marR="0"/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 lvl="0"/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Document Lessons Learned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52425" marR="0"/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Feedback from stakeholder groups should be captured to improve the integration process.</a:t>
            </a:r>
          </a:p>
          <a:p>
            <a:pPr marL="123825" marR="0">
              <a:lnSpc>
                <a:spcPct val="90000"/>
              </a:lnSpc>
              <a:spcAft>
                <a:spcPts val="600"/>
              </a:spcAft>
            </a:pPr>
            <a:endParaRPr lang="en-US" dirty="0">
              <a:effectLst/>
            </a:endParaRPr>
          </a:p>
          <a:p>
            <a:pPr marL="352425" marR="0" lvl="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" dirty="0">
              <a:effectLst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719F8D-1DFE-502C-F598-BE97E01A2C9E}"/>
              </a:ext>
            </a:extLst>
          </p:cNvPr>
          <p:cNvSpPr txBox="1"/>
          <p:nvPr/>
        </p:nvSpPr>
        <p:spPr>
          <a:xfrm>
            <a:off x="290477" y="6440557"/>
            <a:ext cx="11743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©  PRITCHETT, LP                                                                                                                                                                                                                         Slide 2 of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1162F5-880C-8F5E-0370-3F02DBEB3F2B}"/>
              </a:ext>
            </a:extLst>
          </p:cNvPr>
          <p:cNvSpPr txBox="1"/>
          <p:nvPr/>
        </p:nvSpPr>
        <p:spPr>
          <a:xfrm>
            <a:off x="1552359" y="0"/>
            <a:ext cx="9764998" cy="120994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10 Key Post-Merger Integration Best Practices</a:t>
            </a:r>
          </a:p>
        </p:txBody>
      </p:sp>
      <p:pic>
        <p:nvPicPr>
          <p:cNvPr id="3" name="Picture 2" descr="A group of people with a gear&#10;&#10;Description automatically generated">
            <a:extLst>
              <a:ext uri="{FF2B5EF4-FFF2-40B4-BE49-F238E27FC236}">
                <a16:creationId xmlns:a16="http://schemas.microsoft.com/office/drawing/2014/main" id="{CAFE4FFD-C169-540C-1581-A0BCF7B8AB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5848" y="1557421"/>
            <a:ext cx="528570" cy="536960"/>
          </a:xfrm>
          <a:prstGeom prst="rect">
            <a:avLst/>
          </a:prstGeom>
        </p:spPr>
      </p:pic>
      <p:pic>
        <p:nvPicPr>
          <p:cNvPr id="5" name="Picture 4" descr="A black and white logo&#10;&#10;Description automatically generated">
            <a:extLst>
              <a:ext uri="{FF2B5EF4-FFF2-40B4-BE49-F238E27FC236}">
                <a16:creationId xmlns:a16="http://schemas.microsoft.com/office/drawing/2014/main" id="{15738F99-3DF9-7FC3-AC26-C1EC40ED0F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3198" y="2371294"/>
            <a:ext cx="673869" cy="643159"/>
          </a:xfrm>
          <a:prstGeom prst="rect">
            <a:avLst/>
          </a:prstGeom>
        </p:spPr>
      </p:pic>
      <p:pic>
        <p:nvPicPr>
          <p:cNvPr id="9" name="Picture 8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FFFF5D03-2BB1-EBEA-AA9D-1F670B7BAF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2773" y="3367548"/>
            <a:ext cx="594720" cy="594720"/>
          </a:xfrm>
          <a:prstGeom prst="rect">
            <a:avLst/>
          </a:prstGeom>
        </p:spPr>
      </p:pic>
      <p:pic>
        <p:nvPicPr>
          <p:cNvPr id="16" name="Picture 15" descr="A black and white logo with arrows around it&#10;&#10;Description automatically generated">
            <a:extLst>
              <a:ext uri="{FF2B5EF4-FFF2-40B4-BE49-F238E27FC236}">
                <a16:creationId xmlns:a16="http://schemas.microsoft.com/office/drawing/2014/main" id="{08D18E68-33D3-2900-03C8-208615E61E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44597" y="4391501"/>
            <a:ext cx="492887" cy="492887"/>
          </a:xfrm>
          <a:prstGeom prst="rect">
            <a:avLst/>
          </a:prstGeom>
        </p:spPr>
      </p:pic>
      <p:pic>
        <p:nvPicPr>
          <p:cNvPr id="18" name="Picture 17" descr="A person standing in front of a whiteboard&#10;&#10;Description automatically generated">
            <a:extLst>
              <a:ext uri="{FF2B5EF4-FFF2-40B4-BE49-F238E27FC236}">
                <a16:creationId xmlns:a16="http://schemas.microsoft.com/office/drawing/2014/main" id="{1E29180A-DC39-9CC2-9583-978303BAA1D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61531" y="5253624"/>
            <a:ext cx="531169" cy="49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97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232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ABERGER</dc:creator>
  <cp:lastModifiedBy>JOE ABERGER</cp:lastModifiedBy>
  <cp:revision>7</cp:revision>
  <dcterms:created xsi:type="dcterms:W3CDTF">2024-11-17T23:14:29Z</dcterms:created>
  <dcterms:modified xsi:type="dcterms:W3CDTF">2025-06-16T20:14:06Z</dcterms:modified>
</cp:coreProperties>
</file>